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59" r:id="rId6"/>
    <p:sldId id="260" r:id="rId7"/>
    <p:sldId id="275" r:id="rId8"/>
    <p:sldId id="262" r:id="rId9"/>
    <p:sldId id="266" r:id="rId10"/>
    <p:sldId id="267" r:id="rId11"/>
    <p:sldId id="268" r:id="rId12"/>
    <p:sldId id="269" r:id="rId13"/>
    <p:sldId id="261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2"/>
    <p:restoredTop sz="89864"/>
  </p:normalViewPr>
  <p:slideViewPr>
    <p:cSldViewPr snapToGrid="0" snapToObjects="1">
      <p:cViewPr varScale="1">
        <p:scale>
          <a:sx n="97" d="100"/>
          <a:sy n="97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62D3E-3B36-44F1-A4C2-9CE625D6EC3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A74B81-E78D-4113-89B7-CB62178F26C5}">
      <dgm:prSet/>
      <dgm:spPr/>
      <dgm:t>
        <a:bodyPr/>
        <a:lstStyle/>
        <a:p>
          <a:r>
            <a:rPr kumimoji="1" lang="en-US"/>
            <a:t>Mission Statement</a:t>
          </a:r>
          <a:endParaRPr lang="en-US"/>
        </a:p>
      </dgm:t>
    </dgm:pt>
    <dgm:pt modelId="{9C9E8502-9236-4F1E-BD01-FC7155559120}" type="parTrans" cxnId="{D2B8DD8A-99E3-4BE5-BD27-95C3C13CD312}">
      <dgm:prSet/>
      <dgm:spPr/>
      <dgm:t>
        <a:bodyPr/>
        <a:lstStyle/>
        <a:p>
          <a:endParaRPr lang="en-US"/>
        </a:p>
      </dgm:t>
    </dgm:pt>
    <dgm:pt modelId="{647D28C1-657D-40A0-987E-BA6A2B59AAE9}" type="sibTrans" cxnId="{D2B8DD8A-99E3-4BE5-BD27-95C3C13CD312}">
      <dgm:prSet/>
      <dgm:spPr/>
      <dgm:t>
        <a:bodyPr/>
        <a:lstStyle/>
        <a:p>
          <a:endParaRPr lang="en-US"/>
        </a:p>
      </dgm:t>
    </dgm:pt>
    <dgm:pt modelId="{3321CBEC-FFC5-4F7B-85DC-B72B6417029A}">
      <dgm:prSet/>
      <dgm:spPr/>
      <dgm:t>
        <a:bodyPr/>
        <a:lstStyle/>
        <a:p>
          <a:r>
            <a:rPr kumimoji="1" lang="en-US"/>
            <a:t>Mission Objective</a:t>
          </a:r>
          <a:endParaRPr lang="en-US"/>
        </a:p>
      </dgm:t>
    </dgm:pt>
    <dgm:pt modelId="{C79D35D2-CC53-427F-A898-B2D5C32F43CE}" type="parTrans" cxnId="{312CD782-E227-4FDB-8F91-945965D59B3D}">
      <dgm:prSet/>
      <dgm:spPr/>
      <dgm:t>
        <a:bodyPr/>
        <a:lstStyle/>
        <a:p>
          <a:endParaRPr lang="en-US"/>
        </a:p>
      </dgm:t>
    </dgm:pt>
    <dgm:pt modelId="{CA93BDA4-2394-4980-B7F9-D9D63AF7EF7B}" type="sibTrans" cxnId="{312CD782-E227-4FDB-8F91-945965D59B3D}">
      <dgm:prSet/>
      <dgm:spPr/>
      <dgm:t>
        <a:bodyPr/>
        <a:lstStyle/>
        <a:p>
          <a:endParaRPr lang="en-US"/>
        </a:p>
      </dgm:t>
    </dgm:pt>
    <dgm:pt modelId="{837C74A9-FCCB-483F-9C0E-6391A35BB045}">
      <dgm:prSet/>
      <dgm:spPr/>
      <dgm:t>
        <a:bodyPr/>
        <a:lstStyle/>
        <a:p>
          <a:r>
            <a:rPr kumimoji="1" lang="en-US"/>
            <a:t>ER Diagram</a:t>
          </a:r>
          <a:endParaRPr lang="en-US"/>
        </a:p>
      </dgm:t>
    </dgm:pt>
    <dgm:pt modelId="{2AF9D559-D799-4CC8-B436-840284713E91}" type="parTrans" cxnId="{EC311713-5398-4562-8936-F74B3DB7B588}">
      <dgm:prSet/>
      <dgm:spPr/>
      <dgm:t>
        <a:bodyPr/>
        <a:lstStyle/>
        <a:p>
          <a:endParaRPr lang="en-US"/>
        </a:p>
      </dgm:t>
    </dgm:pt>
    <dgm:pt modelId="{340DAB94-A4EC-415F-A2BA-E6A45042C189}" type="sibTrans" cxnId="{EC311713-5398-4562-8936-F74B3DB7B588}">
      <dgm:prSet/>
      <dgm:spPr/>
      <dgm:t>
        <a:bodyPr/>
        <a:lstStyle/>
        <a:p>
          <a:endParaRPr lang="en-US"/>
        </a:p>
      </dgm:t>
    </dgm:pt>
    <dgm:pt modelId="{E1C4A7FE-DD21-8D4B-AA9C-EBE290D66A4C}" type="pres">
      <dgm:prSet presAssocID="{69562D3E-3B36-44F1-A4C2-9CE625D6EC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CF5003-FD19-F948-AC94-2FB9249C0230}" type="pres">
      <dgm:prSet presAssocID="{CFA74B81-E78D-4113-89B7-CB62178F26C5}" presName="hierRoot1" presStyleCnt="0"/>
      <dgm:spPr/>
    </dgm:pt>
    <dgm:pt modelId="{3DC8E6D4-4422-CE4C-AFA0-A8F8D26DDBB7}" type="pres">
      <dgm:prSet presAssocID="{CFA74B81-E78D-4113-89B7-CB62178F26C5}" presName="composite" presStyleCnt="0"/>
      <dgm:spPr/>
    </dgm:pt>
    <dgm:pt modelId="{2C8E9BAB-0446-6E4C-9CFC-3EBC930318F5}" type="pres">
      <dgm:prSet presAssocID="{CFA74B81-E78D-4113-89B7-CB62178F26C5}" presName="background" presStyleLbl="node0" presStyleIdx="0" presStyleCnt="3"/>
      <dgm:spPr/>
    </dgm:pt>
    <dgm:pt modelId="{5F9F2615-7E52-CF43-871B-6D335010CBE9}" type="pres">
      <dgm:prSet presAssocID="{CFA74B81-E78D-4113-89B7-CB62178F26C5}" presName="text" presStyleLbl="fgAcc0" presStyleIdx="0" presStyleCnt="3">
        <dgm:presLayoutVars>
          <dgm:chPref val="3"/>
        </dgm:presLayoutVars>
      </dgm:prSet>
      <dgm:spPr/>
    </dgm:pt>
    <dgm:pt modelId="{F7ADC1B5-22C5-2140-822D-A8310A2D0CAF}" type="pres">
      <dgm:prSet presAssocID="{CFA74B81-E78D-4113-89B7-CB62178F26C5}" presName="hierChild2" presStyleCnt="0"/>
      <dgm:spPr/>
    </dgm:pt>
    <dgm:pt modelId="{155996E6-7ED6-E243-9630-4F7D6DE7735F}" type="pres">
      <dgm:prSet presAssocID="{3321CBEC-FFC5-4F7B-85DC-B72B6417029A}" presName="hierRoot1" presStyleCnt="0"/>
      <dgm:spPr/>
    </dgm:pt>
    <dgm:pt modelId="{35690F35-E8E0-2D44-B2A2-38AE7B1F5036}" type="pres">
      <dgm:prSet presAssocID="{3321CBEC-FFC5-4F7B-85DC-B72B6417029A}" presName="composite" presStyleCnt="0"/>
      <dgm:spPr/>
    </dgm:pt>
    <dgm:pt modelId="{92C652C1-9B83-D045-A4F5-52F507858E18}" type="pres">
      <dgm:prSet presAssocID="{3321CBEC-FFC5-4F7B-85DC-B72B6417029A}" presName="background" presStyleLbl="node0" presStyleIdx="1" presStyleCnt="3"/>
      <dgm:spPr/>
    </dgm:pt>
    <dgm:pt modelId="{969135D1-AB07-2E48-808D-606303D95DF8}" type="pres">
      <dgm:prSet presAssocID="{3321CBEC-FFC5-4F7B-85DC-B72B6417029A}" presName="text" presStyleLbl="fgAcc0" presStyleIdx="1" presStyleCnt="3">
        <dgm:presLayoutVars>
          <dgm:chPref val="3"/>
        </dgm:presLayoutVars>
      </dgm:prSet>
      <dgm:spPr/>
    </dgm:pt>
    <dgm:pt modelId="{1D39B5DD-238C-324C-BC5C-923019F1F023}" type="pres">
      <dgm:prSet presAssocID="{3321CBEC-FFC5-4F7B-85DC-B72B6417029A}" presName="hierChild2" presStyleCnt="0"/>
      <dgm:spPr/>
    </dgm:pt>
    <dgm:pt modelId="{EE5C1C56-5963-7D41-B677-E925B2AF1EB6}" type="pres">
      <dgm:prSet presAssocID="{837C74A9-FCCB-483F-9C0E-6391A35BB045}" presName="hierRoot1" presStyleCnt="0"/>
      <dgm:spPr/>
    </dgm:pt>
    <dgm:pt modelId="{E2CDC4D7-DE36-5C41-AAF9-04B704DAE026}" type="pres">
      <dgm:prSet presAssocID="{837C74A9-FCCB-483F-9C0E-6391A35BB045}" presName="composite" presStyleCnt="0"/>
      <dgm:spPr/>
    </dgm:pt>
    <dgm:pt modelId="{09E2FF4E-23C8-3449-AF2E-4EACD7D72E25}" type="pres">
      <dgm:prSet presAssocID="{837C74A9-FCCB-483F-9C0E-6391A35BB045}" presName="background" presStyleLbl="node0" presStyleIdx="2" presStyleCnt="3"/>
      <dgm:spPr/>
    </dgm:pt>
    <dgm:pt modelId="{94BE20F7-BF5D-5643-8D3F-F3F77055F7A7}" type="pres">
      <dgm:prSet presAssocID="{837C74A9-FCCB-483F-9C0E-6391A35BB045}" presName="text" presStyleLbl="fgAcc0" presStyleIdx="2" presStyleCnt="3">
        <dgm:presLayoutVars>
          <dgm:chPref val="3"/>
        </dgm:presLayoutVars>
      </dgm:prSet>
      <dgm:spPr/>
    </dgm:pt>
    <dgm:pt modelId="{EDA3E7B0-0C15-904C-AD19-D49343C93C09}" type="pres">
      <dgm:prSet presAssocID="{837C74A9-FCCB-483F-9C0E-6391A35BB045}" presName="hierChild2" presStyleCnt="0"/>
      <dgm:spPr/>
    </dgm:pt>
  </dgm:ptLst>
  <dgm:cxnLst>
    <dgm:cxn modelId="{EC311713-5398-4562-8936-F74B3DB7B588}" srcId="{69562D3E-3B36-44F1-A4C2-9CE625D6EC35}" destId="{837C74A9-FCCB-483F-9C0E-6391A35BB045}" srcOrd="2" destOrd="0" parTransId="{2AF9D559-D799-4CC8-B436-840284713E91}" sibTransId="{340DAB94-A4EC-415F-A2BA-E6A45042C189}"/>
    <dgm:cxn modelId="{F986E073-884E-4749-92C8-1875DD8C3141}" type="presOf" srcId="{CFA74B81-E78D-4113-89B7-CB62178F26C5}" destId="{5F9F2615-7E52-CF43-871B-6D335010CBE9}" srcOrd="0" destOrd="0" presId="urn:microsoft.com/office/officeart/2005/8/layout/hierarchy1"/>
    <dgm:cxn modelId="{312CD782-E227-4FDB-8F91-945965D59B3D}" srcId="{69562D3E-3B36-44F1-A4C2-9CE625D6EC35}" destId="{3321CBEC-FFC5-4F7B-85DC-B72B6417029A}" srcOrd="1" destOrd="0" parTransId="{C79D35D2-CC53-427F-A898-B2D5C32F43CE}" sibTransId="{CA93BDA4-2394-4980-B7F9-D9D63AF7EF7B}"/>
    <dgm:cxn modelId="{D2B8DD8A-99E3-4BE5-BD27-95C3C13CD312}" srcId="{69562D3E-3B36-44F1-A4C2-9CE625D6EC35}" destId="{CFA74B81-E78D-4113-89B7-CB62178F26C5}" srcOrd="0" destOrd="0" parTransId="{9C9E8502-9236-4F1E-BD01-FC7155559120}" sibTransId="{647D28C1-657D-40A0-987E-BA6A2B59AAE9}"/>
    <dgm:cxn modelId="{4096E48A-F558-8345-BA6A-9CC632E58339}" type="presOf" srcId="{3321CBEC-FFC5-4F7B-85DC-B72B6417029A}" destId="{969135D1-AB07-2E48-808D-606303D95DF8}" srcOrd="0" destOrd="0" presId="urn:microsoft.com/office/officeart/2005/8/layout/hierarchy1"/>
    <dgm:cxn modelId="{67B264AC-A989-2046-B487-3988A871D7EA}" type="presOf" srcId="{69562D3E-3B36-44F1-A4C2-9CE625D6EC35}" destId="{E1C4A7FE-DD21-8D4B-AA9C-EBE290D66A4C}" srcOrd="0" destOrd="0" presId="urn:microsoft.com/office/officeart/2005/8/layout/hierarchy1"/>
    <dgm:cxn modelId="{6D6F63DE-ADA9-D146-9940-91C148664A2A}" type="presOf" srcId="{837C74A9-FCCB-483F-9C0E-6391A35BB045}" destId="{94BE20F7-BF5D-5643-8D3F-F3F77055F7A7}" srcOrd="0" destOrd="0" presId="urn:microsoft.com/office/officeart/2005/8/layout/hierarchy1"/>
    <dgm:cxn modelId="{25867EEF-0D9F-B144-968B-6EFD4B3BF08A}" type="presParOf" srcId="{E1C4A7FE-DD21-8D4B-AA9C-EBE290D66A4C}" destId="{A0CF5003-FD19-F948-AC94-2FB9249C0230}" srcOrd="0" destOrd="0" presId="urn:microsoft.com/office/officeart/2005/8/layout/hierarchy1"/>
    <dgm:cxn modelId="{704213B4-45FF-484F-A175-ED197F9AD766}" type="presParOf" srcId="{A0CF5003-FD19-F948-AC94-2FB9249C0230}" destId="{3DC8E6D4-4422-CE4C-AFA0-A8F8D26DDBB7}" srcOrd="0" destOrd="0" presId="urn:microsoft.com/office/officeart/2005/8/layout/hierarchy1"/>
    <dgm:cxn modelId="{1E0632C1-CB41-F249-97B6-AEE37D09C967}" type="presParOf" srcId="{3DC8E6D4-4422-CE4C-AFA0-A8F8D26DDBB7}" destId="{2C8E9BAB-0446-6E4C-9CFC-3EBC930318F5}" srcOrd="0" destOrd="0" presId="urn:microsoft.com/office/officeart/2005/8/layout/hierarchy1"/>
    <dgm:cxn modelId="{D2056D4B-FE77-9849-B993-B52EF0B75E21}" type="presParOf" srcId="{3DC8E6D4-4422-CE4C-AFA0-A8F8D26DDBB7}" destId="{5F9F2615-7E52-CF43-871B-6D335010CBE9}" srcOrd="1" destOrd="0" presId="urn:microsoft.com/office/officeart/2005/8/layout/hierarchy1"/>
    <dgm:cxn modelId="{ABAFD70E-D373-0943-BB45-0C589E108098}" type="presParOf" srcId="{A0CF5003-FD19-F948-AC94-2FB9249C0230}" destId="{F7ADC1B5-22C5-2140-822D-A8310A2D0CAF}" srcOrd="1" destOrd="0" presId="urn:microsoft.com/office/officeart/2005/8/layout/hierarchy1"/>
    <dgm:cxn modelId="{B033C05D-CC80-3049-A6E5-A8498D0B3F6F}" type="presParOf" srcId="{E1C4A7FE-DD21-8D4B-AA9C-EBE290D66A4C}" destId="{155996E6-7ED6-E243-9630-4F7D6DE7735F}" srcOrd="1" destOrd="0" presId="urn:microsoft.com/office/officeart/2005/8/layout/hierarchy1"/>
    <dgm:cxn modelId="{17704E8E-CD74-B043-8C00-63808DDF626E}" type="presParOf" srcId="{155996E6-7ED6-E243-9630-4F7D6DE7735F}" destId="{35690F35-E8E0-2D44-B2A2-38AE7B1F5036}" srcOrd="0" destOrd="0" presId="urn:microsoft.com/office/officeart/2005/8/layout/hierarchy1"/>
    <dgm:cxn modelId="{2DB518E1-AB31-D74C-963C-7FBF65737290}" type="presParOf" srcId="{35690F35-E8E0-2D44-B2A2-38AE7B1F5036}" destId="{92C652C1-9B83-D045-A4F5-52F507858E18}" srcOrd="0" destOrd="0" presId="urn:microsoft.com/office/officeart/2005/8/layout/hierarchy1"/>
    <dgm:cxn modelId="{6F026EA6-7B51-AE45-8CBE-DB854F8F43E5}" type="presParOf" srcId="{35690F35-E8E0-2D44-B2A2-38AE7B1F5036}" destId="{969135D1-AB07-2E48-808D-606303D95DF8}" srcOrd="1" destOrd="0" presId="urn:microsoft.com/office/officeart/2005/8/layout/hierarchy1"/>
    <dgm:cxn modelId="{B8832772-9E3E-914F-8BC7-55C03AF66DD6}" type="presParOf" srcId="{155996E6-7ED6-E243-9630-4F7D6DE7735F}" destId="{1D39B5DD-238C-324C-BC5C-923019F1F023}" srcOrd="1" destOrd="0" presId="urn:microsoft.com/office/officeart/2005/8/layout/hierarchy1"/>
    <dgm:cxn modelId="{FA0F1FC6-5FDA-1A4F-8804-6FB06DF6A2D5}" type="presParOf" srcId="{E1C4A7FE-DD21-8D4B-AA9C-EBE290D66A4C}" destId="{EE5C1C56-5963-7D41-B677-E925B2AF1EB6}" srcOrd="2" destOrd="0" presId="urn:microsoft.com/office/officeart/2005/8/layout/hierarchy1"/>
    <dgm:cxn modelId="{682F06D4-B15C-874C-A6BC-51E053F3E9DD}" type="presParOf" srcId="{EE5C1C56-5963-7D41-B677-E925B2AF1EB6}" destId="{E2CDC4D7-DE36-5C41-AAF9-04B704DAE026}" srcOrd="0" destOrd="0" presId="urn:microsoft.com/office/officeart/2005/8/layout/hierarchy1"/>
    <dgm:cxn modelId="{2B733A7B-ED97-8449-A4A7-3CF2D521B1FC}" type="presParOf" srcId="{E2CDC4D7-DE36-5C41-AAF9-04B704DAE026}" destId="{09E2FF4E-23C8-3449-AF2E-4EACD7D72E25}" srcOrd="0" destOrd="0" presId="urn:microsoft.com/office/officeart/2005/8/layout/hierarchy1"/>
    <dgm:cxn modelId="{D43E5ADE-9F32-E74F-9C96-A9D265FB196E}" type="presParOf" srcId="{E2CDC4D7-DE36-5C41-AAF9-04B704DAE026}" destId="{94BE20F7-BF5D-5643-8D3F-F3F77055F7A7}" srcOrd="1" destOrd="0" presId="urn:microsoft.com/office/officeart/2005/8/layout/hierarchy1"/>
    <dgm:cxn modelId="{3645A7F3-DA91-0740-A086-9FF9A532A661}" type="presParOf" srcId="{EE5C1C56-5963-7D41-B677-E925B2AF1EB6}" destId="{EDA3E7B0-0C15-904C-AD19-D49343C93C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E9BAB-0446-6E4C-9CFC-3EBC930318F5}">
      <dsp:nvSpPr>
        <dsp:cNvPr id="0" name=""/>
        <dsp:cNvSpPr/>
      </dsp:nvSpPr>
      <dsp:spPr>
        <a:xfrm>
          <a:off x="0" y="493469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F2615-7E52-CF43-871B-6D335010CBE9}">
      <dsp:nvSpPr>
        <dsp:cNvPr id="0" name=""/>
        <dsp:cNvSpPr/>
      </dsp:nvSpPr>
      <dsp:spPr>
        <a:xfrm>
          <a:off x="323552" y="800844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700" kern="1200"/>
            <a:t>Mission Statement</a:t>
          </a:r>
          <a:endParaRPr lang="en-US" sz="3700" kern="1200"/>
        </a:p>
      </dsp:txBody>
      <dsp:txXfrm>
        <a:off x="377710" y="855002"/>
        <a:ext cx="2803655" cy="1740785"/>
      </dsp:txXfrm>
    </dsp:sp>
    <dsp:sp modelId="{92C652C1-9B83-D045-A4F5-52F507858E18}">
      <dsp:nvSpPr>
        <dsp:cNvPr id="0" name=""/>
        <dsp:cNvSpPr/>
      </dsp:nvSpPr>
      <dsp:spPr>
        <a:xfrm>
          <a:off x="3559075" y="493469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9135D1-AB07-2E48-808D-606303D95DF8}">
      <dsp:nvSpPr>
        <dsp:cNvPr id="0" name=""/>
        <dsp:cNvSpPr/>
      </dsp:nvSpPr>
      <dsp:spPr>
        <a:xfrm>
          <a:off x="3882628" y="800844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700" kern="1200"/>
            <a:t>Mission Objective</a:t>
          </a:r>
          <a:endParaRPr lang="en-US" sz="3700" kern="1200"/>
        </a:p>
      </dsp:txBody>
      <dsp:txXfrm>
        <a:off x="3936786" y="855002"/>
        <a:ext cx="2803655" cy="1740785"/>
      </dsp:txXfrm>
    </dsp:sp>
    <dsp:sp modelId="{09E2FF4E-23C8-3449-AF2E-4EACD7D72E25}">
      <dsp:nvSpPr>
        <dsp:cNvPr id="0" name=""/>
        <dsp:cNvSpPr/>
      </dsp:nvSpPr>
      <dsp:spPr>
        <a:xfrm>
          <a:off x="7118151" y="493469"/>
          <a:ext cx="2911971" cy="1849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BE20F7-BF5D-5643-8D3F-F3F77055F7A7}">
      <dsp:nvSpPr>
        <dsp:cNvPr id="0" name=""/>
        <dsp:cNvSpPr/>
      </dsp:nvSpPr>
      <dsp:spPr>
        <a:xfrm>
          <a:off x="7441703" y="800844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700" kern="1200"/>
            <a:t>ER Diagram</a:t>
          </a:r>
          <a:endParaRPr lang="en-US" sz="3700" kern="1200"/>
        </a:p>
      </dsp:txBody>
      <dsp:txXfrm>
        <a:off x="7495861" y="855002"/>
        <a:ext cx="2803655" cy="174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476C-F1A0-6947-8E1E-26864018F51B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77E36-62F8-CE41-9A5E-AF5FB6BF8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77E36-62F8-CE41-9A5E-AF5FB6BF8BD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18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0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0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38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551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20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63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42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8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2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2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5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1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0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5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9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82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32CFF-8A15-4757-8FAE-D0CD92634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6" b="86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1AD7B2-9E88-7B40-A0E4-C2386E7F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543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4400"/>
              <a:t>INFO 6210 GROUP 12</a:t>
            </a:r>
            <a:endParaRPr kumimoji="1" lang="zh-CN" alt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D3C980-BD8C-8F40-91C4-620D8F91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4009771"/>
            <a:ext cx="3503122" cy="1244361"/>
          </a:xfrm>
        </p:spPr>
        <p:txBody>
          <a:bodyPr>
            <a:normAutofit fontScale="55000" lnSpcReduction="20000"/>
          </a:bodyPr>
          <a:lstStyle/>
          <a:p>
            <a:pPr algn="l"/>
            <a:endParaRPr kumimoji="1" lang="en-US" altLang="zh-CN" sz="1800" dirty="0">
              <a:solidFill>
                <a:srgbClr val="FB9B0B"/>
              </a:solidFill>
            </a:endParaRPr>
          </a:p>
          <a:p>
            <a:pPr algn="l"/>
            <a:r>
              <a:rPr kumimoji="1" lang="en-US" altLang="zh-CN" sz="1800" dirty="0">
                <a:solidFill>
                  <a:srgbClr val="FB9B0B"/>
                </a:solidFill>
              </a:rPr>
              <a:t>Kaiyuan Zhao</a:t>
            </a:r>
          </a:p>
          <a:p>
            <a:pPr algn="l"/>
            <a:r>
              <a:rPr kumimoji="1" lang="en-US" altLang="zh-CN" sz="1800" dirty="0">
                <a:solidFill>
                  <a:srgbClr val="FB9B0B"/>
                </a:solidFill>
              </a:rPr>
              <a:t>Hao Zhang</a:t>
            </a:r>
          </a:p>
          <a:p>
            <a:pPr algn="l"/>
            <a:r>
              <a:rPr kumimoji="1" lang="en-US" altLang="zh-CN" sz="1800" dirty="0" err="1">
                <a:solidFill>
                  <a:srgbClr val="FB9B0B"/>
                </a:solidFill>
              </a:rPr>
              <a:t>Shaodong</a:t>
            </a:r>
            <a:r>
              <a:rPr kumimoji="1" lang="en-US" altLang="zh-CN" sz="1800" dirty="0">
                <a:solidFill>
                  <a:srgbClr val="FB9B0B"/>
                </a:solidFill>
              </a:rPr>
              <a:t> Wang</a:t>
            </a:r>
          </a:p>
          <a:p>
            <a:pPr algn="l"/>
            <a:r>
              <a:rPr kumimoji="1" lang="en-US" altLang="zh-CN" sz="1800" dirty="0" err="1">
                <a:solidFill>
                  <a:srgbClr val="FB9B0B"/>
                </a:solidFill>
              </a:rPr>
              <a:t>Zijiao</a:t>
            </a:r>
            <a:r>
              <a:rPr kumimoji="1" lang="en-US" altLang="zh-CN" sz="1800" dirty="0">
                <a:solidFill>
                  <a:srgbClr val="FB9B0B"/>
                </a:solidFill>
              </a:rPr>
              <a:t> Long</a:t>
            </a:r>
            <a:endParaRPr kumimoji="1" lang="zh-CN" altLang="en-US" sz="1800" dirty="0">
              <a:solidFill>
                <a:srgbClr val="FB9B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43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2E1DD2-3BEC-5E4E-81FF-067E7DBD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/>
              <a:t>Inserting Values(Continue)</a:t>
            </a:r>
            <a:endParaRPr kumimoji="1" lang="zh-CN" altLang="en-US" sz="36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02457E-D678-43A0-8B86-9380329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83435"/>
            <a:ext cx="4644323" cy="310776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EE354DC6-18EA-834A-8366-1757027D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62" y="1477573"/>
            <a:ext cx="4233113" cy="37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5C8E3-C6DA-9843-91FA-8988C4AE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Create Stored Procedure</a:t>
            </a:r>
            <a:endParaRPr kumimoji="1"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18B2B14C-7A09-F741-B946-446F40179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098" y="1866900"/>
            <a:ext cx="4019155" cy="4501454"/>
          </a:xfrm>
        </p:spPr>
      </p:pic>
    </p:spTree>
    <p:extLst>
      <p:ext uri="{BB962C8B-B14F-4D97-AF65-F5344CB8AC3E}">
        <p14:creationId xmlns:p14="http://schemas.microsoft.com/office/powerpoint/2010/main" val="330793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ADB36-ABFD-8F49-B1DB-2F355F7F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1046"/>
            <a:ext cx="10353762" cy="1257300"/>
          </a:xfrm>
        </p:spPr>
        <p:txBody>
          <a:bodyPr/>
          <a:lstStyle/>
          <a:p>
            <a:r>
              <a:rPr kumimoji="1" lang="en-US" altLang="zh-CN" dirty="0"/>
              <a:t>Encrypt And Decrypt</a:t>
            </a:r>
            <a:endParaRPr kumimoji="1"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04A3EF91-E672-9741-BCE8-3D00E9678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280" y="1340965"/>
            <a:ext cx="4782792" cy="5067389"/>
          </a:xfrm>
        </p:spPr>
      </p:pic>
    </p:spTree>
    <p:extLst>
      <p:ext uri="{BB962C8B-B14F-4D97-AF65-F5344CB8AC3E}">
        <p14:creationId xmlns:p14="http://schemas.microsoft.com/office/powerpoint/2010/main" val="70547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83F503-EFE5-FD4D-97C3-F44D65C1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/>
              <a:t>SQL VIEW</a:t>
            </a:r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8A50F-447C-3440-9A07-2A97A115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49" y="1157212"/>
            <a:ext cx="4765785" cy="2597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F2A83-E858-334E-82DE-20F12F155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7" y="762868"/>
            <a:ext cx="4757828" cy="33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3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3F503-EFE5-FD4D-97C3-F44D65C1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4757"/>
            <a:ext cx="10353762" cy="1257300"/>
          </a:xfrm>
        </p:spPr>
        <p:txBody>
          <a:bodyPr/>
          <a:lstStyle/>
          <a:p>
            <a:r>
              <a:rPr kumimoji="1" lang="en-US" altLang="zh-CN"/>
              <a:t>SQL VIEW</a:t>
            </a:r>
            <a:endParaRPr kumimoji="1"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D192F-A9DD-C041-BB28-4104D9D2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182"/>
            <a:ext cx="12192000" cy="2131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5950F-82A9-EB44-821E-087A3B09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057"/>
            <a:ext cx="12192000" cy="18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3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E271C-F693-794A-A10F-684ADDA2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83F503-EFE5-FD4D-97C3-F44D65C1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29199"/>
            <a:ext cx="5816451" cy="1443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kumimoji="1" lang="en-US" altLang="zh-CN" sz="4000"/>
              <a:t>EMPLOYEES ADDRESS VIEW ON MAP</a:t>
            </a: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8191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3F503-EFE5-FD4D-97C3-F44D65C1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kumimoji="1" lang="en-US" altLang="zh-CN"/>
              <a:t>SALES RESULT BY POWER BI</a:t>
            </a:r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0E9DF-E313-6F42-8AF0-60D00AA7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84" y="933478"/>
            <a:ext cx="9324632" cy="57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7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83F503-EFE5-FD4D-97C3-F44D65C1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br>
              <a:rPr kumimoji="1" lang="en-US" altLang="zh-CN" sz="4200" dirty="0"/>
            </a:br>
            <a:r>
              <a:rPr kumimoji="1" lang="en-US" altLang="zh-CN" sz="4200" dirty="0"/>
              <a:t>INFO 6210</a:t>
            </a:r>
            <a:br>
              <a:rPr kumimoji="1" lang="en-US" altLang="zh-CN" sz="4200" dirty="0"/>
            </a:br>
            <a:r>
              <a:rPr kumimoji="1" lang="en-US" altLang="zh-CN" sz="4200" dirty="0"/>
              <a:t>THANK YOU!</a:t>
            </a:r>
            <a:br>
              <a:rPr kumimoji="1" lang="en-US" altLang="zh-CN" sz="4200" dirty="0"/>
            </a:br>
            <a:endParaRPr kumimoji="1" lang="en-US" altLang="zh-CN" sz="4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96F26-1D9D-4467-B837-5D83F6937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5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BB17FF-8ACC-8B42-A6F8-E57784BB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Mission Purpose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6FF99-FA0F-974B-8E77-61D55E054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300" i="1">
                <a:latin typeface="STLiti" panose="02010800040101010101" pitchFamily="2" charset="-122"/>
                <a:ea typeface="STLiti" panose="02010800040101010101" pitchFamily="2" charset="-122"/>
              </a:rPr>
              <a:t>Purpose</a:t>
            </a: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altLang="zh-CN" sz="1300" i="1">
                <a:latin typeface="+mj-lt"/>
                <a:ea typeface="STLiti" panose="02010800040101010101" pitchFamily="2" charset="-122"/>
              </a:rPr>
              <a:t>	Video games has become popular nowadays</a:t>
            </a: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altLang="zh-CN" sz="1300" i="1">
                <a:latin typeface="+mj-lt"/>
                <a:ea typeface="STLiti" panose="02010800040101010101" pitchFamily="2" charset="-122"/>
              </a:rPr>
              <a:t>	Video game companies need a way to present  their game data visually,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sz="1300" i="1">
                <a:effectLst/>
                <a:latin typeface="+mj-lt"/>
                <a:ea typeface="STLiti" panose="02010800040101010101" pitchFamily="2" charset="-122"/>
              </a:rPr>
              <a:t>	Publishers need to </a:t>
            </a:r>
            <a:r>
              <a:rPr lang="en-US" sz="1300" i="1">
                <a:effectLst/>
                <a:latin typeface="Georgia Pro" panose="02040502050405020303" pitchFamily="18" charset="0"/>
              </a:rPr>
              <a:t>handle with the whole game market and make sale strategy</a:t>
            </a:r>
            <a:endParaRPr kumimoji="1" lang="en-US" altLang="zh-CN" sz="1300" i="1">
              <a:latin typeface="+mj-lt"/>
              <a:ea typeface="STLiti" panose="02010800040101010101" pitchFamily="2" charset="-122"/>
            </a:endParaRP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altLang="zh-CN" sz="1300" i="1">
                <a:latin typeface="+mj-lt"/>
                <a:ea typeface="STLiti" panose="02010800040101010101" pitchFamily="2" charset="-122"/>
              </a:rPr>
              <a:t>	They also need a well-managed system from their employees </a:t>
            </a:r>
          </a:p>
          <a:p>
            <a:pPr marL="36900" indent="0">
              <a:lnSpc>
                <a:spcPct val="100000"/>
              </a:lnSpc>
              <a:buNone/>
            </a:pPr>
            <a:endParaRPr kumimoji="1" lang="en-US" altLang="zh-CN" sz="1300" i="1">
              <a:latin typeface="+mj-lt"/>
              <a:ea typeface="STLiti" panose="020108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1300" i="1">
                <a:latin typeface="STLiti" panose="02010800040101010101" pitchFamily="2" charset="-122"/>
                <a:ea typeface="STLiti" panose="02010800040101010101" pitchFamily="2" charset="-122"/>
              </a:rPr>
              <a:t>What will we achieve?</a:t>
            </a: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altLang="zh-CN" sz="1300" i="1">
                <a:latin typeface="STLiti" panose="02010800040101010101" pitchFamily="2" charset="-122"/>
                <a:ea typeface="STLiti" panose="02010800040101010101" pitchFamily="2" charset="-122"/>
              </a:rPr>
              <a:t>	</a:t>
            </a:r>
            <a:r>
              <a:rPr kumimoji="1" lang="en-US" altLang="zh-CN" sz="1300" i="1">
                <a:latin typeface="+mj-lt"/>
                <a:ea typeface="STLiti" panose="02010800040101010101" pitchFamily="2" charset="-122"/>
              </a:rPr>
              <a:t>Perform the best way for players to find the games</a:t>
            </a:r>
          </a:p>
          <a:p>
            <a:pPr marL="36900" indent="0">
              <a:lnSpc>
                <a:spcPct val="100000"/>
              </a:lnSpc>
              <a:buNone/>
            </a:pPr>
            <a:r>
              <a:rPr kumimoji="1" lang="en-US" altLang="zh-CN" sz="1300" i="1">
                <a:latin typeface="+mj-lt"/>
                <a:ea typeface="STLiti" panose="02010800040101010101" pitchFamily="2" charset="-122"/>
              </a:rPr>
              <a:t>	Supports the best way for game companies to maintain and update for their data</a:t>
            </a:r>
            <a:endParaRPr kumimoji="1" lang="en-US" altLang="zh-CN" sz="1300" i="1">
              <a:latin typeface="STLiti" panose="02010800040101010101" pitchFamily="2" charset="-122"/>
              <a:ea typeface="STLiti" panose="02010800040101010101" pitchFamily="2" charset="-122"/>
            </a:endParaRPr>
          </a:p>
          <a:p>
            <a:pPr marL="36900" indent="0">
              <a:lnSpc>
                <a:spcPct val="100000"/>
              </a:lnSpc>
              <a:buNone/>
            </a:pPr>
            <a:endParaRPr kumimoji="1" lang="en-US" altLang="zh-CN" sz="1300" i="1">
              <a:latin typeface="STLiti" panose="02010800040101010101" pitchFamily="2" charset="-122"/>
              <a:ea typeface="STLit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77138-E742-4B4C-A840-151C17158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8" r="20715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58AF1B-4512-744F-860E-24C08CE8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kumimoji="1" lang="en-US" altLang="zh-CN">
                <a:solidFill>
                  <a:srgbClr val="FFFFFF"/>
                </a:solidFill>
              </a:rPr>
              <a:t>Database Design</a:t>
            </a:r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80BF6DCE-B932-4DA6-9C61-D5066781A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372104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865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F49459-5C3F-D443-AB55-FCAA131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kumimoji="1" lang="en-US" altLang="zh-CN"/>
              <a:t>Mission Statement</a:t>
            </a:r>
            <a:endParaRPr kumimoji="1" lang="zh-CN" alt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DEDB672D-276F-4FEC-AFA4-C1C190304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6" r="35137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26" name="Picture 2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78097-2808-3141-A08B-A5FFA197F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r>
              <a:rPr kumimoji="1" lang="en-US" altLang="zh-CN"/>
              <a:t>The database is to maintain the data of video game sales from 1995-2016 on various platforms. It will be used for analysis and future prediction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6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D4F5F-6700-CB45-9DE9-9BEF30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Mission Objectives</a:t>
            </a:r>
            <a:endParaRPr kumimoji="1"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85D6AA-41A2-43EA-91BB-5333856DC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r="3177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91F14-0496-CC48-BDDD-474D8B9B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Maintain(enter, update and delete) data on Games(such as game’s name, platform, year of release)</a:t>
            </a:r>
          </a:p>
          <a:p>
            <a:r>
              <a:rPr kumimoji="1" lang="en-US" altLang="zh-CN" dirty="0"/>
              <a:t>Perform search on Games(such as game’s name, platform, year of release)</a:t>
            </a:r>
          </a:p>
          <a:p>
            <a:r>
              <a:rPr kumimoji="1" lang="en-US" altLang="zh-CN" dirty="0"/>
              <a:t>Track the most popular Games(such as by numbers of sales on a particular region, numbers of sales on a particular platform)</a:t>
            </a:r>
          </a:p>
        </p:txBody>
      </p:sp>
    </p:spTree>
    <p:extLst>
      <p:ext uri="{BB962C8B-B14F-4D97-AF65-F5344CB8AC3E}">
        <p14:creationId xmlns:p14="http://schemas.microsoft.com/office/powerpoint/2010/main" val="337714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7B1332-4455-FC47-ACA7-9220D6E0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kumimoji="1" lang="en-US" altLang="zh-CN" dirty="0"/>
              <a:t>		   ERD</a:t>
            </a:r>
            <a:endParaRPr kumimoji="1"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28F4286B-E2CD-1547-90B1-CDB457D8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8873" y="1112924"/>
            <a:ext cx="6574792" cy="4793605"/>
          </a:xfrm>
          <a:effectLst/>
        </p:spPr>
      </p:pic>
    </p:spTree>
    <p:extLst>
      <p:ext uri="{BB962C8B-B14F-4D97-AF65-F5344CB8AC3E}">
        <p14:creationId xmlns:p14="http://schemas.microsoft.com/office/powerpoint/2010/main" val="185525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D4F5F-6700-CB45-9DE9-9BEF30D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kumimoji="1" lang="en-US" altLang="zh-CN"/>
              <a:t>Implementation</a:t>
            </a:r>
            <a:endParaRPr kumimoji="1"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D22BF2-257F-4A84-8F85-3C1416684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9" r="2502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91F14-0496-CC48-BDDD-474D8B9B5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SQL Script, SQL View and visualization using Power BI</a:t>
            </a:r>
          </a:p>
        </p:txBody>
      </p:sp>
    </p:spTree>
    <p:extLst>
      <p:ext uri="{BB962C8B-B14F-4D97-AF65-F5344CB8AC3E}">
        <p14:creationId xmlns:p14="http://schemas.microsoft.com/office/powerpoint/2010/main" val="8432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0EA8D-5456-8F4F-93F3-51995F86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/>
              <a:t>Creating Tables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0D3FE8C6-9199-FD48-A548-3428AD51B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62" y="891734"/>
            <a:ext cx="3348470" cy="3114076"/>
          </a:xfrm>
          <a:prstGeom prst="rect">
            <a:avLst/>
          </a:prstGeom>
        </p:spPr>
      </p:pic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B4CF9671-871A-464F-BE1E-7BBC68B63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14836" y="851383"/>
            <a:ext cx="2155612" cy="3217333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2C0F156D-159E-114C-9705-6E465D706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86" y="1017301"/>
            <a:ext cx="3348470" cy="28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2DAE7D-018D-8E46-BB71-E1C9EED2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 dirty="0"/>
              <a:t>Inserting 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41A2AE62-D060-DE4F-8CFA-D39F76903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4769" y="691096"/>
            <a:ext cx="4674945" cy="3529584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19AAEBDE-A197-2849-B917-2F1B200E4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476" y="695007"/>
            <a:ext cx="2867786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2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20B572"/>
      </a:accent1>
      <a:accent2>
        <a:srgbClr val="13B3AD"/>
      </a:accent2>
      <a:accent3>
        <a:srgbClr val="299FE7"/>
      </a:accent3>
      <a:accent4>
        <a:srgbClr val="D51771"/>
      </a:accent4>
      <a:accent5>
        <a:srgbClr val="E72934"/>
      </a:accent5>
      <a:accent6>
        <a:srgbClr val="D55B17"/>
      </a:accent6>
      <a:hlink>
        <a:srgbClr val="C7585C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246</Words>
  <Application>Microsoft Macintosh PowerPoint</Application>
  <PresentationFormat>宽屏</PresentationFormat>
  <Paragraphs>40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STLiti</vt:lpstr>
      <vt:lpstr>Dubai</vt:lpstr>
      <vt:lpstr>Georgia Pro</vt:lpstr>
      <vt:lpstr>Wingdings 2</vt:lpstr>
      <vt:lpstr>SlateVTI</vt:lpstr>
      <vt:lpstr>INFO 6210 GROUP 12</vt:lpstr>
      <vt:lpstr>Mission Purpose</vt:lpstr>
      <vt:lpstr>Database Design</vt:lpstr>
      <vt:lpstr>Mission Statement</vt:lpstr>
      <vt:lpstr>Mission Objectives</vt:lpstr>
      <vt:lpstr>     ERD</vt:lpstr>
      <vt:lpstr>Implementation</vt:lpstr>
      <vt:lpstr>Creating Tables</vt:lpstr>
      <vt:lpstr>Inserting Values</vt:lpstr>
      <vt:lpstr>Inserting Values(Continue)</vt:lpstr>
      <vt:lpstr>Create Stored Procedure</vt:lpstr>
      <vt:lpstr>Encrypt And Decrypt</vt:lpstr>
      <vt:lpstr>SQL VIEW</vt:lpstr>
      <vt:lpstr>SQL VIEW</vt:lpstr>
      <vt:lpstr>EMPLOYEES ADDRESS VIEW ON MAP</vt:lpstr>
      <vt:lpstr>SALES RESULT BY POWER BI</vt:lpstr>
      <vt:lpstr> INFO 6210 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6210 GROUP 12</dc:title>
  <dc:creator>Kaiyuan Zhao</dc:creator>
  <cp:lastModifiedBy>Kaiyuan Zhao</cp:lastModifiedBy>
  <cp:revision>2</cp:revision>
  <dcterms:created xsi:type="dcterms:W3CDTF">2019-12-08T16:14:43Z</dcterms:created>
  <dcterms:modified xsi:type="dcterms:W3CDTF">2019-12-08T16:16:43Z</dcterms:modified>
</cp:coreProperties>
</file>